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1"/>
  </p:sldMasterIdLst>
  <p:sldIdLst>
    <p:sldId id="257" r:id="rId2"/>
    <p:sldId id="259" r:id="rId3"/>
    <p:sldId id="260" r:id="rId4"/>
    <p:sldId id="261" r:id="rId5"/>
    <p:sldId id="262" r:id="rId6"/>
    <p:sldId id="263" r:id="rId7"/>
    <p:sldId id="264" r:id="rId8"/>
    <p:sldId id="304" r:id="rId9"/>
    <p:sldId id="271" r:id="rId10"/>
    <p:sldId id="309" r:id="rId11"/>
    <p:sldId id="310" r:id="rId12"/>
    <p:sldId id="311" r:id="rId13"/>
    <p:sldId id="312" r:id="rId14"/>
    <p:sldId id="316" r:id="rId15"/>
    <p:sldId id="265" r:id="rId16"/>
    <p:sldId id="314" r:id="rId17"/>
    <p:sldId id="315" r:id="rId18"/>
    <p:sldId id="303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208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E21D4611-98BA-42D7-A780-26DD5CFD43F8}" type="datetimeFigureOut">
              <a:rPr lang="en-US" smtClean="0"/>
              <a:t>6/1/23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5C04762E-5C64-4F92-911F-67E595472893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56795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D4611-98BA-42D7-A780-26DD5CFD43F8}" type="datetimeFigureOut">
              <a:rPr lang="en-US" smtClean="0"/>
              <a:t>6/1/23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4762E-5C64-4F92-911F-67E5954728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5234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D4611-98BA-42D7-A780-26DD5CFD43F8}" type="datetimeFigureOut">
              <a:rPr lang="en-US" smtClean="0"/>
              <a:t>6/1/23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4762E-5C64-4F92-911F-67E595472893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34521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D4611-98BA-42D7-A780-26DD5CFD43F8}" type="datetimeFigureOut">
              <a:rPr lang="en-US" smtClean="0"/>
              <a:t>6/1/23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4762E-5C64-4F92-911F-67E595472893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17712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D4611-98BA-42D7-A780-26DD5CFD43F8}" type="datetimeFigureOut">
              <a:rPr lang="en-US" smtClean="0"/>
              <a:t>6/1/23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4762E-5C64-4F92-911F-67E5954728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3863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D4611-98BA-42D7-A780-26DD5CFD43F8}" type="datetimeFigureOut">
              <a:rPr lang="en-US" smtClean="0"/>
              <a:t>6/1/23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4762E-5C64-4F92-911F-67E595472893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81198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D4611-98BA-42D7-A780-26DD5CFD43F8}" type="datetimeFigureOut">
              <a:rPr lang="en-US" smtClean="0"/>
              <a:t>6/1/23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4762E-5C64-4F92-911F-67E595472893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606560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D4611-98BA-42D7-A780-26DD5CFD43F8}" type="datetimeFigureOut">
              <a:rPr lang="en-US" smtClean="0"/>
              <a:t>6/1/23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4762E-5C64-4F92-911F-67E595472893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13887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D4611-98BA-42D7-A780-26DD5CFD43F8}" type="datetimeFigureOut">
              <a:rPr lang="en-US" smtClean="0"/>
              <a:t>6/1/23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4762E-5C64-4F92-911F-67E595472893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49879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D4611-98BA-42D7-A780-26DD5CFD43F8}" type="datetimeFigureOut">
              <a:rPr lang="en-US" smtClean="0"/>
              <a:t>6/1/23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4762E-5C64-4F92-911F-67E5954728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7741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D4611-98BA-42D7-A780-26DD5CFD43F8}" type="datetimeFigureOut">
              <a:rPr lang="en-US" smtClean="0"/>
              <a:t>6/1/23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4762E-5C64-4F92-911F-67E595472893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04043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D4611-98BA-42D7-A780-26DD5CFD43F8}" type="datetimeFigureOut">
              <a:rPr lang="en-US" smtClean="0"/>
              <a:t>6/1/23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4762E-5C64-4F92-911F-67E5954728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3776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D4611-98BA-42D7-A780-26DD5CFD43F8}" type="datetimeFigureOut">
              <a:rPr lang="en-US" smtClean="0"/>
              <a:t>6/1/23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4762E-5C64-4F92-911F-67E595472893}" type="slidenum">
              <a:rPr lang="en-US" smtClean="0"/>
              <a:t>‹#›</a:t>
            </a:fld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89955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D4611-98BA-42D7-A780-26DD5CFD43F8}" type="datetimeFigureOut">
              <a:rPr lang="en-US" smtClean="0"/>
              <a:t>6/1/23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4762E-5C64-4F92-911F-67E595472893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03327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D4611-98BA-42D7-A780-26DD5CFD43F8}" type="datetimeFigureOut">
              <a:rPr lang="en-US" smtClean="0"/>
              <a:t>6/1/23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4762E-5C64-4F92-911F-67E5954728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1140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D4611-98BA-42D7-A780-26DD5CFD43F8}" type="datetimeFigureOut">
              <a:rPr lang="en-US" smtClean="0"/>
              <a:t>6/1/23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4762E-5C64-4F92-911F-67E595472893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96014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D4611-98BA-42D7-A780-26DD5CFD43F8}" type="datetimeFigureOut">
              <a:rPr lang="en-US" smtClean="0"/>
              <a:t>6/1/23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4762E-5C64-4F92-911F-67E5954728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0037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5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E21D4611-98BA-42D7-A780-26DD5CFD43F8}" type="datetimeFigureOut">
              <a:rPr lang="en-US" smtClean="0"/>
              <a:t>6/1/23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5C04762E-5C64-4F92-911F-67E5954728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4422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  <p:sldLayoutId id="2147483756" r:id="rId12"/>
    <p:sldLayoutId id="2147483757" r:id="rId13"/>
    <p:sldLayoutId id="2147483758" r:id="rId14"/>
    <p:sldLayoutId id="2147483759" r:id="rId15"/>
    <p:sldLayoutId id="2147483760" r:id="rId16"/>
    <p:sldLayoutId id="2147483761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6" descr="1496228125php4tscmU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3299" y="2813753"/>
            <a:ext cx="1325402" cy="1360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157964" y="4174290"/>
            <a:ext cx="987607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indent="1905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u="sng" dirty="0">
                <a:solidFill>
                  <a:srgbClr val="C00000"/>
                </a:solidFill>
                <a:latin typeface="Calibri" panose="020F050202020403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SUBMITTED TO:</a:t>
            </a:r>
            <a:r>
              <a:rPr lang="en-US" altLang="en-US" sz="1600" b="1" dirty="0">
                <a:solidFill>
                  <a:srgbClr val="C00000"/>
                </a:solidFill>
                <a:latin typeface="Calibri" panose="020F050202020403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											</a:t>
            </a:r>
            <a:r>
              <a:rPr lang="en-US" altLang="en-US" sz="1600" b="1" u="sng" dirty="0">
                <a:solidFill>
                  <a:srgbClr val="C00000"/>
                </a:solidFill>
                <a:latin typeface="Calibri" panose="020F050202020403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SUBMITTED BY:</a:t>
            </a:r>
            <a:endParaRPr lang="en-US" altLang="en-US" sz="1000" u="sng" dirty="0"/>
          </a:p>
          <a:p>
            <a:pPr lvl="0" indent="1905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>
                <a:solidFill>
                  <a:srgbClr val="C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Mr. </a:t>
            </a:r>
            <a:r>
              <a:rPr lang="en-US" altLang="en-US" sz="1600" b="1" dirty="0" err="1">
                <a:solidFill>
                  <a:srgbClr val="C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Pratipal</a:t>
            </a:r>
            <a:r>
              <a:rPr lang="en-US" altLang="en-US" sz="1600" b="1" dirty="0">
                <a:solidFill>
                  <a:srgbClr val="C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Singh											</a:t>
            </a:r>
            <a:r>
              <a:rPr lang="en-US" altLang="en-US" sz="1600" dirty="0" err="1">
                <a:solidFill>
                  <a:srgbClr val="C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Aman</a:t>
            </a:r>
            <a:r>
              <a:rPr lang="en-US" altLang="en-US" sz="1600" dirty="0">
                <a:solidFill>
                  <a:srgbClr val="C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Jain          	(19ESKCS032)</a:t>
            </a:r>
            <a:endParaRPr lang="en-US" altLang="en-US" sz="1000" dirty="0"/>
          </a:p>
          <a:p>
            <a:pPr lvl="0" indent="1905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>
                <a:solidFill>
                  <a:srgbClr val="C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Dept. of Computer Science &amp; Engineering						</a:t>
            </a:r>
            <a:r>
              <a:rPr lang="en-US" altLang="en-US" sz="1600" dirty="0" err="1">
                <a:solidFill>
                  <a:srgbClr val="C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Anshika</a:t>
            </a:r>
            <a:r>
              <a:rPr lang="en-US" altLang="en-US" sz="1600" dirty="0">
                <a:solidFill>
                  <a:srgbClr val="C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Mittal		(19ESKCS038)</a:t>
            </a:r>
          </a:p>
          <a:p>
            <a:pPr lvl="0" indent="1905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>
                <a:solidFill>
                  <a:srgbClr val="C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													</a:t>
            </a:r>
            <a:r>
              <a:rPr lang="en-US" altLang="en-US" sz="1600" dirty="0" err="1">
                <a:solidFill>
                  <a:srgbClr val="C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Arunabh</a:t>
            </a:r>
            <a:r>
              <a:rPr lang="en-US" altLang="en-US" sz="1600" dirty="0">
                <a:solidFill>
                  <a:srgbClr val="C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Jain		(19ESKCS046)</a:t>
            </a:r>
          </a:p>
          <a:p>
            <a:pPr lvl="0" indent="1905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u="sng" dirty="0">
                <a:solidFill>
                  <a:srgbClr val="C00000"/>
                </a:solidFill>
                <a:latin typeface="Calibri" panose="020F050202020403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LAB COORDINATOR:</a:t>
            </a:r>
            <a:r>
              <a:rPr lang="en-US" altLang="en-US" sz="1600" b="1" dirty="0">
                <a:solidFill>
                  <a:srgbClr val="C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									</a:t>
            </a:r>
            <a:r>
              <a:rPr lang="en-US" altLang="en-US" sz="1600" dirty="0">
                <a:solidFill>
                  <a:srgbClr val="C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Aryan Sharma		(19ESKCS047)</a:t>
            </a:r>
            <a:endParaRPr lang="en-US" altLang="en-US" sz="1000" dirty="0"/>
          </a:p>
          <a:p>
            <a:pPr lvl="0" indent="1905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>
                <a:solidFill>
                  <a:srgbClr val="C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Ms. Anjana Sangwan</a:t>
            </a:r>
          </a:p>
          <a:p>
            <a:pPr lvl="0" indent="1905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>
                <a:solidFill>
                  <a:srgbClr val="C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Dept. of Computer Science &amp; Engineering</a:t>
            </a:r>
            <a:endParaRPr lang="en-US" altLang="en-US" sz="1600" b="1" dirty="0">
              <a:solidFill>
                <a:srgbClr val="C00000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09600" y="782262"/>
            <a:ext cx="109728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4000" b="1" dirty="0">
                <a:solidFill>
                  <a:srgbClr val="C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SIGN-LANGUAGE RECOGNITION SYSTEM</a:t>
            </a:r>
            <a:endParaRPr lang="en-US" altLang="en-US" sz="1000" dirty="0"/>
          </a:p>
          <a:p>
            <a:pPr lvl="0" indent="19050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Department of Computer Science &amp; Engineering</a:t>
            </a:r>
            <a:endParaRPr lang="en-US" altLang="en-US" sz="1000" dirty="0"/>
          </a:p>
          <a:p>
            <a:pPr lvl="0" indent="19050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Swami </a:t>
            </a:r>
            <a:r>
              <a:rPr lang="en-US" altLang="en-US" b="1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Keshvanand</a:t>
            </a:r>
            <a:r>
              <a:rPr lang="en-US" altLang="en-US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Institute of Technology, Management &amp; </a:t>
            </a:r>
            <a:r>
              <a:rPr lang="en-US" altLang="en-US" b="1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Gramothan</a:t>
            </a:r>
            <a:r>
              <a:rPr lang="en-US" altLang="en-US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Jaipur</a:t>
            </a:r>
            <a:endParaRPr lang="en-US" altLang="en-US" sz="1000" dirty="0"/>
          </a:p>
          <a:p>
            <a:pPr lvl="0" indent="19050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Rajasthan Technical University, Kota</a:t>
            </a:r>
            <a:endParaRPr lang="en-US" altLang="en-US" sz="1000" dirty="0"/>
          </a:p>
          <a:p>
            <a:pPr lvl="0" indent="19050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Session 2022-23</a:t>
            </a:r>
            <a:endParaRPr lang="en-US" altLang="en-US" dirty="0">
              <a:latin typeface="Arial" panose="020B0604020202020204" pitchFamily="34" charset="0"/>
            </a:endParaRPr>
          </a:p>
          <a:p>
            <a:pPr algn="ctr"/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4529873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11066" y="782515"/>
            <a:ext cx="109640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 b="1" dirty="0">
                <a:solidFill>
                  <a:srgbClr val="C00000"/>
                </a:solidFill>
              </a:rPr>
              <a:t>#2 WEB DEVELOPMENT</a:t>
            </a:r>
            <a:endParaRPr lang="en-US" sz="4000" b="1" dirty="0">
              <a:solidFill>
                <a:srgbClr val="C0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63869" y="1810270"/>
            <a:ext cx="1005840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b="1" dirty="0"/>
              <a:t>Frontend Development</a:t>
            </a:r>
            <a:r>
              <a:rPr lang="en-US" sz="2000" dirty="0"/>
              <a:t>: This module focuses on creating the user interface of the web application, using HTML, CSS, and JavaScript to design and implement the visual components and interactive elements.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b="1" dirty="0"/>
              <a:t>Backend Development</a:t>
            </a:r>
            <a:r>
              <a:rPr lang="en-US" sz="2000" dirty="0"/>
              <a:t>: This module deals with building the server-side logic using Python and Flask, handling user requests, processing data, and communicating with machine learning models for gesture recognition.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b="1" dirty="0"/>
              <a:t>Integration</a:t>
            </a:r>
            <a:r>
              <a:rPr lang="en-US" sz="2000" dirty="0"/>
              <a:t>: This module ensures the smooth integration of the frontend and backend components, connecting the user interface with the machine learning models to enable real-time sign language gesture recognition and display.</a:t>
            </a:r>
          </a:p>
        </p:txBody>
      </p:sp>
    </p:spTree>
    <p:extLst>
      <p:ext uri="{BB962C8B-B14F-4D97-AF65-F5344CB8AC3E}">
        <p14:creationId xmlns:p14="http://schemas.microsoft.com/office/powerpoint/2010/main" val="31999046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11066" y="782515"/>
            <a:ext cx="109640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 b="1" dirty="0">
                <a:solidFill>
                  <a:srgbClr val="C00000"/>
                </a:solidFill>
              </a:rPr>
              <a:t>USE CASE</a:t>
            </a:r>
            <a:endParaRPr lang="en-US" sz="4000" b="1" dirty="0">
              <a:solidFill>
                <a:srgbClr val="C0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1F4174-94CE-BCBC-7EB3-01D8B59A425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5039" y="1490401"/>
            <a:ext cx="6936059" cy="4722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8098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11066" y="782515"/>
            <a:ext cx="109640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 b="1" dirty="0">
                <a:solidFill>
                  <a:srgbClr val="C00000"/>
                </a:solidFill>
              </a:rPr>
              <a:t>SYSTEM ARCHITECTURE</a:t>
            </a:r>
            <a:endParaRPr lang="en-US" sz="4000" b="1" dirty="0">
              <a:solidFill>
                <a:srgbClr val="C00000"/>
              </a:solidFill>
            </a:endParaRPr>
          </a:p>
        </p:txBody>
      </p:sp>
      <p:pic>
        <p:nvPicPr>
          <p:cNvPr id="3" name="image4.jpeg">
            <a:extLst>
              <a:ext uri="{FF2B5EF4-FFF2-40B4-BE49-F238E27FC236}">
                <a16:creationId xmlns:a16="http://schemas.microsoft.com/office/drawing/2014/main" id="{9A12FBEA-EC94-174A-12DF-6B98F72E1AFB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32677" y="1717288"/>
            <a:ext cx="7926646" cy="4132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5394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11066" y="782515"/>
            <a:ext cx="109640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 b="1" dirty="0">
                <a:solidFill>
                  <a:srgbClr val="C00000"/>
                </a:solidFill>
              </a:rPr>
              <a:t>TESTING</a:t>
            </a:r>
            <a:endParaRPr lang="en-US" sz="4000" b="1" dirty="0">
              <a:solidFill>
                <a:srgbClr val="C0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625AE5-FAAB-FB1A-741F-64AD503BBBD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3" t="2287" r="1112"/>
          <a:stretch/>
        </p:blipFill>
        <p:spPr>
          <a:xfrm>
            <a:off x="2765502" y="1773043"/>
            <a:ext cx="6657278" cy="3811017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7ECB97C-2F00-01CE-2E55-1751AE3248A6}"/>
              </a:ext>
            </a:extLst>
          </p:cNvPr>
          <p:cNvSpPr txBox="1"/>
          <p:nvPr/>
        </p:nvSpPr>
        <p:spPr>
          <a:xfrm>
            <a:off x="1063869" y="5675375"/>
            <a:ext cx="10058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Recognizing the word </a:t>
            </a:r>
            <a:r>
              <a:rPr lang="en-US" sz="2000" b="1" dirty="0"/>
              <a:t>LOL</a:t>
            </a:r>
          </a:p>
        </p:txBody>
      </p:sp>
    </p:spTree>
    <p:extLst>
      <p:ext uri="{BB962C8B-B14F-4D97-AF65-F5344CB8AC3E}">
        <p14:creationId xmlns:p14="http://schemas.microsoft.com/office/powerpoint/2010/main" val="42000223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11066" y="782515"/>
            <a:ext cx="109640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 b="1" dirty="0">
                <a:solidFill>
                  <a:srgbClr val="C00000"/>
                </a:solidFill>
              </a:rPr>
              <a:t>TESTING</a:t>
            </a:r>
            <a:endParaRPr lang="en-US" sz="4000" b="1" dirty="0">
              <a:solidFill>
                <a:srgbClr val="C0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ECB97C-2F00-01CE-2E55-1751AE3248A6}"/>
              </a:ext>
            </a:extLst>
          </p:cNvPr>
          <p:cNvSpPr txBox="1"/>
          <p:nvPr/>
        </p:nvSpPr>
        <p:spPr>
          <a:xfrm>
            <a:off x="1063869" y="5675375"/>
            <a:ext cx="10058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Recognizing the word </a:t>
            </a:r>
            <a:r>
              <a:rPr lang="en-US" sz="2000" b="1" dirty="0"/>
              <a:t>HELLO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2D9449D-9BBD-3B8F-534C-AA126D1C8E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49" r="1076" b="1402"/>
          <a:stretch/>
        </p:blipFill>
        <p:spPr>
          <a:xfrm>
            <a:off x="1742889" y="1719696"/>
            <a:ext cx="2194102" cy="156451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4CC5803-F3BD-2C6F-6C95-A2C34E634F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4312" y="1719696"/>
            <a:ext cx="2177514" cy="156451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BE2C7E-0B4A-453A-15FB-F35F8A9BA1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9147" y="1740581"/>
            <a:ext cx="2144930" cy="154363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782F372-0F82-A085-5DDF-6969CDB63D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55072" y="3776976"/>
            <a:ext cx="2184849" cy="15614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42765D2-CEAA-66EB-643F-02C90BF287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52081" y="3771370"/>
            <a:ext cx="2177514" cy="156708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33BD352-C64B-D9E9-0EC3-E8622F850631}"/>
              </a:ext>
            </a:extLst>
          </p:cNvPr>
          <p:cNvSpPr txBox="1"/>
          <p:nvPr/>
        </p:nvSpPr>
        <p:spPr>
          <a:xfrm>
            <a:off x="3179962" y="1982143"/>
            <a:ext cx="7248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H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B549D8B-B087-293A-FFBD-B68B5B18D093}"/>
              </a:ext>
            </a:extLst>
          </p:cNvPr>
          <p:cNvSpPr txBox="1"/>
          <p:nvPr/>
        </p:nvSpPr>
        <p:spPr>
          <a:xfrm>
            <a:off x="8204766" y="4077627"/>
            <a:ext cx="7248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O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438BA4-90D2-6CEA-383C-E42802648505}"/>
              </a:ext>
            </a:extLst>
          </p:cNvPr>
          <p:cNvSpPr txBox="1"/>
          <p:nvPr/>
        </p:nvSpPr>
        <p:spPr>
          <a:xfrm>
            <a:off x="4715091" y="4077628"/>
            <a:ext cx="7248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47FD214-8B84-B031-8C00-F67C84BB555F}"/>
              </a:ext>
            </a:extLst>
          </p:cNvPr>
          <p:cNvSpPr txBox="1"/>
          <p:nvPr/>
        </p:nvSpPr>
        <p:spPr>
          <a:xfrm>
            <a:off x="9669248" y="1982143"/>
            <a:ext cx="7248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FF6EE13-58E5-0B36-935B-FCE30E72180A}"/>
              </a:ext>
            </a:extLst>
          </p:cNvPr>
          <p:cNvSpPr txBox="1"/>
          <p:nvPr/>
        </p:nvSpPr>
        <p:spPr>
          <a:xfrm>
            <a:off x="6451853" y="1984554"/>
            <a:ext cx="7248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E</a:t>
            </a:r>
          </a:p>
        </p:txBody>
      </p:sp>
    </p:spTree>
    <p:extLst>
      <p:ext uri="{BB962C8B-B14F-4D97-AF65-F5344CB8AC3E}">
        <p14:creationId xmlns:p14="http://schemas.microsoft.com/office/powerpoint/2010/main" val="28742081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11066" y="782515"/>
            <a:ext cx="109640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 b="1" dirty="0">
                <a:solidFill>
                  <a:srgbClr val="C00000"/>
                </a:solidFill>
              </a:rPr>
              <a:t>CONCLUSION</a:t>
            </a:r>
            <a:endParaRPr lang="en-US" sz="4000" b="1" dirty="0">
              <a:solidFill>
                <a:srgbClr val="C0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63869" y="1716704"/>
            <a:ext cx="10058400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/>
              <a:t>Implemented an automatic sign language gesture recognition system in real-time using computer vision and machine learning techniques.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/>
              <a:t>Trained the system on a dataset of 69,600 images, achieving a training accuracy of 99.99%.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/>
              <a:t>Validated the system with a separate dataset of 17,400 images, obtaining an accuracy of 90.54%.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/>
              <a:t>The system provides support to the deaf and mute community, allowing them to interact by performing sign language gestures.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/>
              <a:t>The system automatically recognizes and translates the gestures into visible characters on the screen.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/>
              <a:t>The project showcases the power of computer vision and machine learning in bridging communication gaps and empowering individuals with disabilities.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/>
              <a:t>The real-time nature of the system ensures seamless and efficient communication.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/>
              <a:t>The project demonstrates the successful integration of computer vision, machine learning, and web development for inclusivity and accessibility.</a:t>
            </a:r>
          </a:p>
        </p:txBody>
      </p:sp>
    </p:spTree>
    <p:extLst>
      <p:ext uri="{BB962C8B-B14F-4D97-AF65-F5344CB8AC3E}">
        <p14:creationId xmlns:p14="http://schemas.microsoft.com/office/powerpoint/2010/main" val="14572033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11066" y="782515"/>
            <a:ext cx="109640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 b="1" dirty="0">
                <a:solidFill>
                  <a:srgbClr val="C00000"/>
                </a:solidFill>
              </a:rPr>
              <a:t>FUTURE SCOPE</a:t>
            </a:r>
            <a:endParaRPr lang="en-US" sz="4000" b="1" dirty="0">
              <a:solidFill>
                <a:srgbClr val="C0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63869" y="1551170"/>
            <a:ext cx="100584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b="1" dirty="0"/>
              <a:t>Enhanced Gesture Recognition</a:t>
            </a:r>
            <a:r>
              <a:rPr lang="en-US" dirty="0"/>
              <a:t>: Improve accuracy and robustness through advanced deep learning architectures, larger datasets, and transfer learning.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b="1" dirty="0"/>
              <a:t>Multi-Language Support</a:t>
            </a:r>
            <a:r>
              <a:rPr lang="en-US" dirty="0"/>
              <a:t>: Expand the system to recognize multiple sign languages for broader communication capabilities.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b="1" dirty="0"/>
              <a:t>Real-time Translation</a:t>
            </a:r>
            <a:r>
              <a:rPr lang="en-US" dirty="0"/>
              <a:t>: Integrate natural language processing techniques for real-time translation of sign language gestures.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b="1" dirty="0"/>
              <a:t>Gesture Expansion</a:t>
            </a:r>
            <a:r>
              <a:rPr lang="en-US" dirty="0"/>
              <a:t>: Recognize additional gestures beyond sign language, such as facial expressions or body movements.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b="1" dirty="0"/>
              <a:t>Mobile Application Development</a:t>
            </a:r>
            <a:r>
              <a:rPr lang="en-US" dirty="0"/>
              <a:t>: Develop a mobile application version for convenient and accessible sign language communication.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b="1" dirty="0"/>
              <a:t>User Customization</a:t>
            </a:r>
            <a:r>
              <a:rPr lang="en-US" dirty="0"/>
              <a:t>: Allow users to personalize the system with their own sign language gestures for improved recognition.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b="1" dirty="0"/>
              <a:t>Collaboration and Integration</a:t>
            </a:r>
            <a:r>
              <a:rPr lang="en-US" dirty="0"/>
              <a:t>: Collaborate with assistive technology organizations to integrate the system into existing devices and technologies.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b="1" dirty="0"/>
              <a:t>Continuous Model Improvement</a:t>
            </a:r>
            <a:r>
              <a:rPr lang="en-US" dirty="0"/>
              <a:t>: Implement mechanisms for continuous model improvement based on user feedback and real-world usage.</a:t>
            </a:r>
          </a:p>
        </p:txBody>
      </p:sp>
    </p:spTree>
    <p:extLst>
      <p:ext uri="{BB962C8B-B14F-4D97-AF65-F5344CB8AC3E}">
        <p14:creationId xmlns:p14="http://schemas.microsoft.com/office/powerpoint/2010/main" val="21013746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11066" y="782515"/>
            <a:ext cx="109640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 b="1" dirty="0">
                <a:solidFill>
                  <a:srgbClr val="C00000"/>
                </a:solidFill>
              </a:rPr>
              <a:t>REFERENCES</a:t>
            </a:r>
            <a:endParaRPr lang="en-US" sz="4000" b="1" dirty="0">
              <a:solidFill>
                <a:srgbClr val="C0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63869" y="1828168"/>
            <a:ext cx="100584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Kaggle: </a:t>
            </a:r>
            <a:r>
              <a:rPr lang="en-US" b="1" dirty="0" err="1">
                <a:solidFill>
                  <a:srgbClr val="00B0F0"/>
                </a:solidFill>
              </a:rPr>
              <a:t>www.kaggle.com</a:t>
            </a:r>
            <a:r>
              <a:rPr lang="en-US" b="1" dirty="0">
                <a:solidFill>
                  <a:srgbClr val="00B0F0"/>
                </a:solidFill>
              </a:rPr>
              <a:t> </a:t>
            </a:r>
            <a:r>
              <a:rPr lang="en-US" dirty="0"/>
              <a:t>- A platform for accessing datasets used in the project.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Python: </a:t>
            </a:r>
            <a:r>
              <a:rPr lang="en-US" b="1" dirty="0" err="1">
                <a:solidFill>
                  <a:srgbClr val="00B0F0"/>
                </a:solidFill>
              </a:rPr>
              <a:t>www.python.org</a:t>
            </a:r>
            <a:r>
              <a:rPr lang="en-US" dirty="0"/>
              <a:t> - The official website of the Python programming language.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TensorFlow: </a:t>
            </a:r>
            <a:r>
              <a:rPr lang="en-US" b="1" dirty="0" err="1">
                <a:solidFill>
                  <a:srgbClr val="00B0F0"/>
                </a:solidFill>
              </a:rPr>
              <a:t>www.tensorflow.org</a:t>
            </a:r>
            <a:r>
              <a:rPr lang="en-US" b="1" dirty="0">
                <a:solidFill>
                  <a:srgbClr val="00B0F0"/>
                </a:solidFill>
              </a:rPr>
              <a:t> </a:t>
            </a:r>
            <a:r>
              <a:rPr lang="en-US" dirty="0"/>
              <a:t>- The official website of TensorFlow, an open-source machine learning framework.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OpenCV: </a:t>
            </a:r>
            <a:r>
              <a:rPr lang="en-US" b="1" dirty="0" err="1">
                <a:solidFill>
                  <a:srgbClr val="00B0F0"/>
                </a:solidFill>
              </a:rPr>
              <a:t>opencv.org</a:t>
            </a:r>
            <a:r>
              <a:rPr lang="en-US" b="1" dirty="0">
                <a:solidFill>
                  <a:srgbClr val="00B0F0"/>
                </a:solidFill>
              </a:rPr>
              <a:t> </a:t>
            </a:r>
            <a:r>
              <a:rPr lang="en-US" dirty="0"/>
              <a:t>- The official website of OpenCV, a popular computer vision library.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Keras: </a:t>
            </a:r>
            <a:r>
              <a:rPr lang="en-US" b="1" dirty="0" err="1">
                <a:solidFill>
                  <a:srgbClr val="00B0F0"/>
                </a:solidFill>
              </a:rPr>
              <a:t>keras.io</a:t>
            </a:r>
            <a:r>
              <a:rPr lang="en-US" b="1" dirty="0">
                <a:solidFill>
                  <a:srgbClr val="00B0F0"/>
                </a:solidFill>
              </a:rPr>
              <a:t> </a:t>
            </a:r>
            <a:r>
              <a:rPr lang="en-US" dirty="0"/>
              <a:t>- The official website of Keras, a high-level neural networks API.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Flask: </a:t>
            </a:r>
            <a:r>
              <a:rPr lang="en-US" b="1" dirty="0" err="1">
                <a:solidFill>
                  <a:srgbClr val="00B0F0"/>
                </a:solidFill>
              </a:rPr>
              <a:t>flask.palletsprojects.com</a:t>
            </a:r>
            <a:r>
              <a:rPr lang="en-US" b="1" dirty="0">
                <a:solidFill>
                  <a:srgbClr val="00B0F0"/>
                </a:solidFill>
              </a:rPr>
              <a:t> </a:t>
            </a:r>
            <a:r>
              <a:rPr lang="en-US" dirty="0"/>
              <a:t>- The official website of Flask, a web framework used for backend development.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NumPy: </a:t>
            </a:r>
            <a:r>
              <a:rPr lang="en-US" b="1" dirty="0" err="1">
                <a:solidFill>
                  <a:srgbClr val="00B0F0"/>
                </a:solidFill>
              </a:rPr>
              <a:t>numpy.org</a:t>
            </a:r>
            <a:r>
              <a:rPr lang="en-US" b="1" dirty="0">
                <a:solidFill>
                  <a:srgbClr val="00B0F0"/>
                </a:solidFill>
              </a:rPr>
              <a:t> </a:t>
            </a:r>
            <a:r>
              <a:rPr lang="en-US" dirty="0"/>
              <a:t>- The official website of NumPy, a fundamental package for scientific computing in Python.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HTML: </a:t>
            </a:r>
            <a:r>
              <a:rPr lang="en-US" b="1" dirty="0" err="1">
                <a:solidFill>
                  <a:srgbClr val="00B0F0"/>
                </a:solidFill>
              </a:rPr>
              <a:t>developer.mozilla.org</a:t>
            </a:r>
            <a:r>
              <a:rPr lang="en-US" b="1" dirty="0">
                <a:solidFill>
                  <a:srgbClr val="00B0F0"/>
                </a:solidFill>
              </a:rPr>
              <a:t>/</a:t>
            </a:r>
            <a:r>
              <a:rPr lang="en-US" b="1" dirty="0" err="1">
                <a:solidFill>
                  <a:srgbClr val="00B0F0"/>
                </a:solidFill>
              </a:rPr>
              <a:t>en</a:t>
            </a:r>
            <a:r>
              <a:rPr lang="en-US" b="1" dirty="0">
                <a:solidFill>
                  <a:srgbClr val="00B0F0"/>
                </a:solidFill>
              </a:rPr>
              <a:t>-US/docs/Web/HTML </a:t>
            </a:r>
            <a:r>
              <a:rPr lang="en-US" dirty="0"/>
              <a:t>- Mozilla Developer Network (MDN) documentation for HTML.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CSS: </a:t>
            </a:r>
            <a:r>
              <a:rPr lang="en-US" b="1" dirty="0" err="1">
                <a:solidFill>
                  <a:srgbClr val="00B0F0"/>
                </a:solidFill>
              </a:rPr>
              <a:t>developer.mozilla.org</a:t>
            </a:r>
            <a:r>
              <a:rPr lang="en-US" b="1" dirty="0">
                <a:solidFill>
                  <a:srgbClr val="00B0F0"/>
                </a:solidFill>
              </a:rPr>
              <a:t>/</a:t>
            </a:r>
            <a:r>
              <a:rPr lang="en-US" b="1" dirty="0" err="1">
                <a:solidFill>
                  <a:srgbClr val="00B0F0"/>
                </a:solidFill>
              </a:rPr>
              <a:t>en</a:t>
            </a:r>
            <a:r>
              <a:rPr lang="en-US" b="1" dirty="0">
                <a:solidFill>
                  <a:srgbClr val="00B0F0"/>
                </a:solidFill>
              </a:rPr>
              <a:t>-US/docs/Web/CSS </a:t>
            </a:r>
            <a:r>
              <a:rPr lang="en-US" dirty="0"/>
              <a:t>- MDN documentation for CSS.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JavaScript: </a:t>
            </a:r>
            <a:r>
              <a:rPr lang="en-US" b="1" dirty="0" err="1">
                <a:solidFill>
                  <a:srgbClr val="00B0F0"/>
                </a:solidFill>
              </a:rPr>
              <a:t>developer.mozilla.org</a:t>
            </a:r>
            <a:r>
              <a:rPr lang="en-US" b="1" dirty="0">
                <a:solidFill>
                  <a:srgbClr val="00B0F0"/>
                </a:solidFill>
              </a:rPr>
              <a:t>/</a:t>
            </a:r>
            <a:r>
              <a:rPr lang="en-US" b="1" dirty="0" err="1">
                <a:solidFill>
                  <a:srgbClr val="00B0F0"/>
                </a:solidFill>
              </a:rPr>
              <a:t>en</a:t>
            </a:r>
            <a:r>
              <a:rPr lang="en-US" b="1" dirty="0">
                <a:solidFill>
                  <a:srgbClr val="00B0F0"/>
                </a:solidFill>
              </a:rPr>
              <a:t>-US/docs/Web/JavaScript </a:t>
            </a:r>
            <a:r>
              <a:rPr lang="en-US" dirty="0"/>
              <a:t>- MDN documentation for JavaScript.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26858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11066" y="3091605"/>
            <a:ext cx="109640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 b="1" dirty="0">
                <a:solidFill>
                  <a:srgbClr val="C00000"/>
                </a:solidFill>
              </a:rPr>
              <a:t>THANK YOU</a:t>
            </a:r>
            <a:endParaRPr lang="en-US" sz="40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00706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11066" y="782515"/>
            <a:ext cx="109640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 b="1" dirty="0">
                <a:solidFill>
                  <a:srgbClr val="C00000"/>
                </a:solidFill>
              </a:rPr>
              <a:t>INTRODUCTION</a:t>
            </a:r>
            <a:endParaRPr lang="en-US" sz="4000" b="1" dirty="0">
              <a:solidFill>
                <a:srgbClr val="C0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63869" y="2145323"/>
            <a:ext cx="100584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>
                <a:effectLst/>
              </a:rPr>
              <a:t>The Sign-Language Recognition System is a project aimed at developing a system that can recognize and interpret sign language gestures.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000" dirty="0">
              <a:effectLst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>
                <a:effectLst/>
              </a:rPr>
              <a:t>This project addresses the communication barrier between sign language users and non-sign language users, promoting inclusivity and effective communication.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>
                <a:effectLst/>
              </a:rPr>
              <a:t>The system utilizes advanced technologies such as computer vision and machine learning to accurately recognize and interpret sign language gestures.</a:t>
            </a:r>
          </a:p>
        </p:txBody>
      </p:sp>
    </p:spTree>
    <p:extLst>
      <p:ext uri="{BB962C8B-B14F-4D97-AF65-F5344CB8AC3E}">
        <p14:creationId xmlns:p14="http://schemas.microsoft.com/office/powerpoint/2010/main" val="34077786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11066" y="782515"/>
            <a:ext cx="109640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 b="1" dirty="0">
                <a:solidFill>
                  <a:srgbClr val="C00000"/>
                </a:solidFill>
              </a:rPr>
              <a:t>PURPOSE</a:t>
            </a:r>
            <a:endParaRPr lang="en-US" sz="4000" b="1" dirty="0">
              <a:solidFill>
                <a:srgbClr val="C0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63869" y="2250831"/>
            <a:ext cx="100584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/>
              <a:t>The purpose of the Sign-Language Recognition System is to bridge the communication gap between sign-language users and non-sign-language users.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/>
              <a:t>The project aims to empower individuals who are deaf or hard of hearing by providing them with a tool to communicate more effectively in various domains.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/>
              <a:t>By developing this system, we strive to enhance inclusivity and accessibility for individuals with hearing impairments.</a:t>
            </a:r>
          </a:p>
        </p:txBody>
      </p:sp>
    </p:spTree>
    <p:extLst>
      <p:ext uri="{BB962C8B-B14F-4D97-AF65-F5344CB8AC3E}">
        <p14:creationId xmlns:p14="http://schemas.microsoft.com/office/powerpoint/2010/main" val="27911620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11066" y="782515"/>
            <a:ext cx="109640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 b="1" dirty="0">
                <a:solidFill>
                  <a:srgbClr val="C00000"/>
                </a:solidFill>
              </a:rPr>
              <a:t>EXISTING SYSTEM</a:t>
            </a:r>
            <a:endParaRPr lang="en-US" sz="4000" b="1" dirty="0">
              <a:solidFill>
                <a:srgbClr val="C0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12226" y="2331243"/>
            <a:ext cx="996168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/>
              <a:t>The current communication system for individuals who use sign language faces limitations and challenges.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/>
              <a:t>There is a significant communication barrier between sign language users and non-sign language users due to the lack of understanding and interpretation of sign language gestures.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/>
              <a:t>This project aims to overcome these challenges by developing a system that can accurately recognize and interpret sign language gestures in real time.</a:t>
            </a:r>
          </a:p>
        </p:txBody>
      </p:sp>
    </p:spTree>
    <p:extLst>
      <p:ext uri="{BB962C8B-B14F-4D97-AF65-F5344CB8AC3E}">
        <p14:creationId xmlns:p14="http://schemas.microsoft.com/office/powerpoint/2010/main" val="18625181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11066" y="782515"/>
            <a:ext cx="109640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 b="1" dirty="0">
                <a:solidFill>
                  <a:srgbClr val="C00000"/>
                </a:solidFill>
              </a:rPr>
              <a:t>PROPOSED SYSTEM</a:t>
            </a:r>
            <a:endParaRPr lang="en-US" sz="4000" b="1" dirty="0">
              <a:solidFill>
                <a:srgbClr val="C0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63869" y="1674280"/>
            <a:ext cx="1005840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/>
              <a:t>Dataset Acquisition: The project utilizes a dataset obtained from Kaggle, which consists of images or videos of sign language gestures. This dataset serves as the basis for training the system.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/>
              <a:t>Model Training: A Convolutional Neural Network (CNN) is trained on the captured dataset. The CNN learns to extract meaningful features from sign language gesture images and classify them into different categories.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/>
              <a:t>Model Deployment: The trained model is deployed on a web application using Flask, a Python web framework. Flask enables the integration of the model into a user-friendly web interface.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/>
              <a:t>Prediction: When a user interacts with the web app, they capture an image of a sign language gesture using their device's camera. The captured image is then processed by the deployed model to predict the corresponding sign language gesture.</a:t>
            </a:r>
          </a:p>
        </p:txBody>
      </p:sp>
    </p:spTree>
    <p:extLst>
      <p:ext uri="{BB962C8B-B14F-4D97-AF65-F5344CB8AC3E}">
        <p14:creationId xmlns:p14="http://schemas.microsoft.com/office/powerpoint/2010/main" val="39052120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11066" y="782515"/>
            <a:ext cx="109640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 b="1" dirty="0">
                <a:solidFill>
                  <a:srgbClr val="C00000"/>
                </a:solidFill>
              </a:rPr>
              <a:t>SCOPE OF PROJECT</a:t>
            </a:r>
            <a:endParaRPr lang="en-US" sz="4000" b="1" dirty="0">
              <a:solidFill>
                <a:srgbClr val="C0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63869" y="2080346"/>
            <a:ext cx="100584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/>
              <a:t>The Sign-Language Recognition System has a broad scope with various applications.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/>
              <a:t>It can be integrated into educational settings to assist students who are deaf or hard of hearing, enabling them to actively participate in classroom activities.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/>
              <a:t>In workplaces, the system can facilitate communication between employees with hearing impairments and their colleagues.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/>
              <a:t>Additionally, the system has the potential to be incorporated into everyday communication scenarios, promoting inclusivity in social interactions and public spaces.</a:t>
            </a:r>
          </a:p>
        </p:txBody>
      </p:sp>
    </p:spTree>
    <p:extLst>
      <p:ext uri="{BB962C8B-B14F-4D97-AF65-F5344CB8AC3E}">
        <p14:creationId xmlns:p14="http://schemas.microsoft.com/office/powerpoint/2010/main" val="18179141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11066" y="782515"/>
            <a:ext cx="109640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 b="1" dirty="0">
                <a:solidFill>
                  <a:srgbClr val="C00000"/>
                </a:solidFill>
              </a:rPr>
              <a:t>TECHNOLOGIES USED</a:t>
            </a:r>
            <a:endParaRPr lang="en-US" sz="4000" b="1" dirty="0">
              <a:solidFill>
                <a:srgbClr val="C0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63869" y="2305615"/>
            <a:ext cx="100584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/>
              <a:t>Python, TensorFlow, OpenCV, Keras, Flask, NumPy: These are key technologies used for backend development, machine learning, computer vision, and web framework.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/>
              <a:t>Jupyter Notebook: Used for interactive development, data exploration, and model training.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/>
              <a:t>HTML, CSS, JavaScript: These frontend technologies are employed for structuring, styling, and enhancing the web-based interface.</a:t>
            </a:r>
          </a:p>
        </p:txBody>
      </p:sp>
    </p:spTree>
    <p:extLst>
      <p:ext uri="{BB962C8B-B14F-4D97-AF65-F5344CB8AC3E}">
        <p14:creationId xmlns:p14="http://schemas.microsoft.com/office/powerpoint/2010/main" val="14141715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11066" y="3091605"/>
            <a:ext cx="109640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 b="1" dirty="0">
                <a:solidFill>
                  <a:srgbClr val="C00000"/>
                </a:solidFill>
              </a:rPr>
              <a:t>MAJOR MODULES</a:t>
            </a:r>
            <a:endParaRPr lang="en-US" sz="40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80066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11066" y="782515"/>
            <a:ext cx="109640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 b="1" dirty="0">
                <a:solidFill>
                  <a:srgbClr val="C00000"/>
                </a:solidFill>
              </a:rPr>
              <a:t>#1 MACHINE LEARNING</a:t>
            </a:r>
            <a:endParaRPr lang="en-US" sz="4000" b="1" dirty="0">
              <a:solidFill>
                <a:srgbClr val="C0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63869" y="1743363"/>
            <a:ext cx="10058400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b="1" dirty="0"/>
              <a:t>Data Gathering</a:t>
            </a:r>
            <a:r>
              <a:rPr lang="en-US" sz="2000" dirty="0"/>
              <a:t>: This module involves collecting a diverse dataset of sign language gestures, which serves as the training data for the machine learning models.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b="1" dirty="0"/>
              <a:t>Data Preprocessing</a:t>
            </a:r>
            <a:r>
              <a:rPr lang="en-US" sz="2000" dirty="0"/>
              <a:t>: Before training the models, this module performs data cleaning, normalization, and augmentation to ensure high-quality and well-prepared input data.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b="1" dirty="0"/>
              <a:t>Model Building and Training</a:t>
            </a:r>
            <a:r>
              <a:rPr lang="en-US" sz="2000" dirty="0"/>
              <a:t>: Using the gathered and preprocessed data, this module constructs and trains machine learning models, such as Convolutional Neural Networks (CNNs), to recognize and classify sign language gestures accurately.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b="1" dirty="0"/>
              <a:t>Model Testing</a:t>
            </a:r>
            <a:r>
              <a:rPr lang="en-US" sz="2000" dirty="0"/>
              <a:t>: Once the models are trained, this module evaluates their performance using validation datasets to ensure they can recognize a wide range of sign language gestures accurately.</a:t>
            </a:r>
          </a:p>
        </p:txBody>
      </p:sp>
    </p:spTree>
    <p:extLst>
      <p:ext uri="{BB962C8B-B14F-4D97-AF65-F5344CB8AC3E}">
        <p14:creationId xmlns:p14="http://schemas.microsoft.com/office/powerpoint/2010/main" val="336041774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508</TotalTime>
  <Words>1382</Words>
  <Application>Microsoft Macintosh PowerPoint</Application>
  <PresentationFormat>Widescreen</PresentationFormat>
  <Paragraphs>108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Garamond</vt:lpstr>
      <vt:lpstr>Times New Roman</vt:lpstr>
      <vt:lpstr>Organic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Cover</dc:title>
  <dc:creator>CCA7</dc:creator>
  <cp:lastModifiedBy>Arunabh Jain</cp:lastModifiedBy>
  <cp:revision>49</cp:revision>
  <dcterms:created xsi:type="dcterms:W3CDTF">2022-11-18T16:58:45Z</dcterms:created>
  <dcterms:modified xsi:type="dcterms:W3CDTF">2023-06-01T16:16:38Z</dcterms:modified>
</cp:coreProperties>
</file>